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Google Sans" panose="020B0604020202020204" charset="0"/>
      <p:regular r:id="rId15"/>
      <p:bold r:id="rId16"/>
      <p:italic r:id="rId17"/>
      <p:boldItalic r:id="rId18"/>
    </p:embeddedFont>
    <p:embeddedFont>
      <p:font typeface="Google Sans Medium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5D9740-A369-4CD7-BD77-75DB10D81616}">
  <a:tblStyle styleId="{F05D9740-A369-4CD7-BD77-75DB10D816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624071705a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624071705a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24071705a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624071705a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624071705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624071705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240df15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240df152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24071705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24071705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24071705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24071705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624071705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624071705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24071705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24071705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24071705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24071705a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624071705a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624071705a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board eee–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94675" y="33193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28730" y="42692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Problem Statement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0163" y="37941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: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4FA9D54-D6D4-E2DC-6415-1BEFCE7B5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5566750"/>
              </p:ext>
            </p:extLst>
          </p:nvPr>
        </p:nvGraphicFramePr>
        <p:xfrm>
          <a:off x="311700" y="1545749"/>
          <a:ext cx="8604249" cy="2477145"/>
        </p:xfrm>
        <a:graphic>
          <a:graphicData uri="http://schemas.openxmlformats.org/drawingml/2006/table">
            <a:tbl>
              <a:tblPr/>
              <a:tblGrid>
                <a:gridCol w="2868083">
                  <a:extLst>
                    <a:ext uri="{9D8B030D-6E8A-4147-A177-3AD203B41FA5}">
                      <a16:colId xmlns:a16="http://schemas.microsoft.com/office/drawing/2014/main" val="3773145074"/>
                    </a:ext>
                  </a:extLst>
                </a:gridCol>
                <a:gridCol w="2868083">
                  <a:extLst>
                    <a:ext uri="{9D8B030D-6E8A-4147-A177-3AD203B41FA5}">
                      <a16:colId xmlns:a16="http://schemas.microsoft.com/office/drawing/2014/main" val="1162711314"/>
                    </a:ext>
                  </a:extLst>
                </a:gridCol>
                <a:gridCol w="2868083">
                  <a:extLst>
                    <a:ext uri="{9D8B030D-6E8A-4147-A177-3AD203B41FA5}">
                      <a16:colId xmlns:a16="http://schemas.microsoft.com/office/drawing/2014/main" val="2363973669"/>
                    </a:ext>
                  </a:extLst>
                </a:gridCol>
              </a:tblGrid>
              <a:tr h="348894">
                <a:tc>
                  <a:txBody>
                    <a:bodyPr/>
                    <a:lstStyle/>
                    <a:p>
                      <a:r>
                        <a:rPr lang="en-IN" sz="1400" b="1" dirty="0"/>
                        <a:t>Component</a:t>
                      </a:r>
                      <a:endParaRPr lang="en-IN" sz="1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1" dirty="0"/>
                        <a:t>Details</a:t>
                      </a:r>
                      <a:endParaRPr lang="en-IN" sz="1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1"/>
                        <a:t>Estimated Cost (INR)</a:t>
                      </a:r>
                      <a:endParaRPr lang="en-IN" sz="14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5735027"/>
                  </a:ext>
                </a:extLst>
              </a:tr>
              <a:tr h="593119">
                <a:tc>
                  <a:txBody>
                    <a:bodyPr/>
                    <a:lstStyle/>
                    <a:p>
                      <a:r>
                        <a:rPr lang="en-IN" sz="1400" b="1"/>
                        <a:t>Development Tools &amp; Software</a:t>
                      </a:r>
                      <a:endParaRPr lang="en-IN" sz="14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Python, Pygame, Matplotlib, NumPy (Free &amp; Open Source)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/>
                        <a:t>₹0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2223722"/>
                  </a:ext>
                </a:extLst>
              </a:tr>
              <a:tr h="348894">
                <a:tc>
                  <a:txBody>
                    <a:bodyPr/>
                    <a:lstStyle/>
                    <a:p>
                      <a:r>
                        <a:rPr lang="en-IN" sz="1400" b="1"/>
                        <a:t>Design Tools (optional)</a:t>
                      </a:r>
                      <a:endParaRPr lang="en-IN" sz="14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/>
                        <a:t>Canva, Figma (free version)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/>
                        <a:t>₹0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4558897"/>
                  </a:ext>
                </a:extLst>
              </a:tr>
              <a:tr h="593119">
                <a:tc>
                  <a:txBody>
                    <a:bodyPr/>
                    <a:lstStyle/>
                    <a:p>
                      <a:r>
                        <a:rPr lang="en-IN" sz="1400" b="1"/>
                        <a:t>Team Effort</a:t>
                      </a:r>
                      <a:endParaRPr lang="en-IN" sz="14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3–4 members × ~15 hours (learning + coding + testing)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/>
                        <a:t>Non-monetary (student effort)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5336742"/>
                  </a:ext>
                </a:extLst>
              </a:tr>
              <a:tr h="593119">
                <a:tc>
                  <a:txBody>
                    <a:bodyPr/>
                    <a:lstStyle/>
                    <a:p>
                      <a:r>
                        <a:rPr lang="en-IN" sz="1400" b="1"/>
                        <a:t>Hosting (optional demo deployment)</a:t>
                      </a:r>
                      <a:endParaRPr lang="en-IN" sz="14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/>
                        <a:t>Heroku / Render / GitHub Pages / Firebase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₹500 – ₹1000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056654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B17DDAC-F365-920F-F954-84657C898312}"/>
              </a:ext>
            </a:extLst>
          </p:cNvPr>
          <p:cNvCxnSpPr>
            <a:cxnSpLocks/>
          </p:cNvCxnSpPr>
          <p:nvPr/>
        </p:nvCxnSpPr>
        <p:spPr>
          <a:xfrm>
            <a:off x="407194" y="1885950"/>
            <a:ext cx="814387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 title="Artboard eee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328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370500" y="702175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20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Members</a:t>
            </a:r>
            <a:endParaRPr sz="20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graphicFrame>
        <p:nvGraphicFramePr>
          <p:cNvPr id="64" name="Google Shape;64;p14"/>
          <p:cNvGraphicFramePr/>
          <p:nvPr>
            <p:extLst>
              <p:ext uri="{D42A27DB-BD31-4B8C-83A1-F6EECF244321}">
                <p14:modId xmlns:p14="http://schemas.microsoft.com/office/powerpoint/2010/main" val="4004588489"/>
              </p:ext>
            </p:extLst>
          </p:nvPr>
        </p:nvGraphicFramePr>
        <p:xfrm>
          <a:off x="952500" y="1329450"/>
          <a:ext cx="7239000" cy="3589950"/>
        </p:xfrm>
        <a:graphic>
          <a:graphicData uri="http://schemas.openxmlformats.org/drawingml/2006/table">
            <a:tbl>
              <a:tblPr>
                <a:noFill/>
                <a:tableStyleId>{F05D9740-A369-4CD7-BD77-75DB10D81616}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9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Team Leader: 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Name: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College: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Member-1: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Team Member-2: 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Name: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College: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Team Member-3: 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Name: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College: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328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311700" y="1096004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of the idea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279A8B-FF7D-C731-DFC8-C513310337DE}"/>
              </a:ext>
            </a:extLst>
          </p:cNvPr>
          <p:cNvSpPr txBox="1"/>
          <p:nvPr/>
        </p:nvSpPr>
        <p:spPr>
          <a:xfrm>
            <a:off x="311700" y="1771531"/>
            <a:ext cx="73546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Forest Fire Simulation project models the spread of fire through a forest grid using a computational algorithm. Each cell in the grid represents a part of the forest that can be in one of several states—such as empty, tree, or burning. The simulation progresses step-by-step, showing how fire spreads based on defined rules and conditions like wind, moisture, and tree density. This visual and dynamic model helps in studying fire behavior and evaluating how quickly a fire can grow under different scenarios, making it a useful tool for awareness, analysis, and potential disaster preparedness planning.</a:t>
            </a: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" y="-1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161927" y="863550"/>
            <a:ext cx="75693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4"/>
              <a:buNone/>
            </a:pPr>
            <a:r>
              <a:rPr lang="en-GB" sz="645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  <a:endParaRPr sz="645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61666"/>
              <a:buNone/>
            </a:pPr>
            <a:endParaRPr sz="165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ADE612-C2BB-E2E1-202B-3B2532B63522}"/>
              </a:ext>
            </a:extLst>
          </p:cNvPr>
          <p:cNvSpPr txBox="1"/>
          <p:nvPr/>
        </p:nvSpPr>
        <p:spPr>
          <a:xfrm>
            <a:off x="311700" y="1329450"/>
            <a:ext cx="844858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1. How is it different from other existing ideas?</a:t>
            </a:r>
          </a:p>
          <a:p>
            <a:r>
              <a:rPr lang="en-US" sz="1200" dirty="0"/>
              <a:t>While many existing forest fire models focus on complex real-time prediction using satellite data or require high computational power, this simulation emphasizes </a:t>
            </a:r>
            <a:r>
              <a:rPr lang="en-US" sz="1200" b="1" dirty="0"/>
              <a:t>simplicity, interactivity, and educational value</a:t>
            </a:r>
            <a:r>
              <a:rPr lang="en-US" sz="1200" dirty="0"/>
              <a:t>. It provides a </a:t>
            </a:r>
            <a:r>
              <a:rPr lang="en-US" sz="1200" b="1" dirty="0"/>
              <a:t>grid-based, rule-driven approach</a:t>
            </a:r>
            <a:r>
              <a:rPr lang="en-US" sz="1200" dirty="0"/>
              <a:t> that can be easily customized and visualized in real-time, making it accessible to learners, researchers, and planners without requiring deep technical infrastructure or external data feeds.</a:t>
            </a:r>
          </a:p>
          <a:p>
            <a:r>
              <a:rPr lang="en-US" sz="1200" b="1" dirty="0"/>
              <a:t>2. How does it solve the problem?</a:t>
            </a:r>
          </a:p>
          <a:p>
            <a:r>
              <a:rPr lang="en-US" sz="1200" dirty="0"/>
              <a:t>This simulation addresses the problem of understanding and visualizing fire spread in a controllable environment. By allowing users to adjust factors such as </a:t>
            </a:r>
            <a:r>
              <a:rPr lang="en-US" sz="1200" b="1" dirty="0"/>
              <a:t>tree density</a:t>
            </a:r>
            <a:r>
              <a:rPr lang="en-US" sz="1200" dirty="0"/>
              <a:t>, </a:t>
            </a:r>
            <a:r>
              <a:rPr lang="en-US" sz="1200" b="1" dirty="0"/>
              <a:t>wind direction</a:t>
            </a:r>
            <a:r>
              <a:rPr lang="en-US" sz="1200" dirty="0"/>
              <a:t>, and </a:t>
            </a:r>
            <a:r>
              <a:rPr lang="en-US" sz="1200" b="1" dirty="0"/>
              <a:t>moisture levels</a:t>
            </a:r>
            <a:r>
              <a:rPr lang="en-US" sz="1200" dirty="0"/>
              <a:t>, it enables better comprehension of how fires behave under different conditions. This can assist in:</a:t>
            </a:r>
          </a:p>
          <a:p>
            <a:r>
              <a:rPr lang="en-US" sz="1200" dirty="0"/>
              <a:t>Educating the public and students on fire dynamics</a:t>
            </a:r>
          </a:p>
          <a:p>
            <a:r>
              <a:rPr lang="en-US" sz="1200" dirty="0"/>
              <a:t>Helping planners and researchers experiment with scenarios</a:t>
            </a:r>
          </a:p>
          <a:p>
            <a:r>
              <a:rPr lang="en-US" sz="1200" dirty="0"/>
              <a:t>Supporting early-stage decision-making and training simulations</a:t>
            </a:r>
          </a:p>
          <a:p>
            <a:r>
              <a:rPr lang="en-US" sz="1200" b="1" dirty="0"/>
              <a:t>3. Unique Selling Proposition (USP)</a:t>
            </a:r>
          </a:p>
          <a:p>
            <a:r>
              <a:rPr lang="en-US" sz="1200" b="1" dirty="0"/>
              <a:t>Simplicity &amp; Accessibility</a:t>
            </a:r>
            <a:r>
              <a:rPr lang="en-US" sz="1200" dirty="0"/>
              <a:t>: Easy to run and understand without the need for complex geographic data.</a:t>
            </a:r>
          </a:p>
          <a:p>
            <a:r>
              <a:rPr lang="en-US" sz="1200" b="1" dirty="0"/>
              <a:t>Customization</a:t>
            </a:r>
            <a:r>
              <a:rPr lang="en-US" sz="1200" dirty="0"/>
              <a:t>: Parameters like wind, humidity, and ignition points can be altered to test various scenarios.</a:t>
            </a:r>
          </a:p>
          <a:p>
            <a:r>
              <a:rPr lang="en-US" sz="1200" b="1" dirty="0"/>
              <a:t>Visualization</a:t>
            </a:r>
            <a:r>
              <a:rPr lang="en-US" sz="1200" dirty="0"/>
              <a:t>: Offers an intuitive and dynamic visual output, helping users instantly grasp the effects of environmental factors.</a:t>
            </a:r>
          </a:p>
          <a:p>
            <a:r>
              <a:rPr lang="en-US" sz="1200" b="1" dirty="0"/>
              <a:t>Educational Value</a:t>
            </a:r>
            <a:r>
              <a:rPr lang="en-US" sz="1200" dirty="0"/>
              <a:t>: Ideal for academic projects, awareness campaigns, and preliminary risk assessments.</a:t>
            </a:r>
          </a:p>
          <a:p>
            <a:endParaRPr lang="en-IN" sz="12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4492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311700" y="863550"/>
            <a:ext cx="7569300" cy="4043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b="1" dirty="0"/>
              <a:t>List Of Key Features</a:t>
            </a:r>
          </a:p>
          <a:p>
            <a:endParaRPr lang="en-US" sz="1600" b="1" dirty="0"/>
          </a:p>
          <a:p>
            <a:r>
              <a:rPr lang="en-US" sz="1600" b="1" dirty="0"/>
              <a:t>1.Forest Fire Probability Mapping</a:t>
            </a:r>
            <a:endParaRPr lang="en-US" sz="1600" dirty="0"/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Predicts next-day fire probability for selected regions.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600" dirty="0"/>
              <a:t>Generates binary risk maps: </a:t>
            </a:r>
            <a:r>
              <a:rPr lang="en-US" sz="1600" b="1" dirty="0"/>
              <a:t>High Risk</a:t>
            </a:r>
            <a:r>
              <a:rPr lang="en-US" sz="1600" dirty="0"/>
              <a:t> / </a:t>
            </a:r>
            <a:r>
              <a:rPr lang="en-US" sz="1600" b="1" dirty="0"/>
              <a:t>Low/No Risk</a:t>
            </a:r>
            <a:r>
              <a:rPr lang="en-US" sz="1600" dirty="0"/>
              <a:t>.</a:t>
            </a:r>
          </a:p>
          <a:p>
            <a:r>
              <a:rPr lang="en-US" sz="1600" b="1" dirty="0"/>
              <a:t>2.Fire Spread Simulation</a:t>
            </a:r>
            <a:endParaRPr lang="en-US" sz="16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Simulates fire propagation using </a:t>
            </a:r>
            <a:r>
              <a:rPr lang="en-US" sz="1600" b="1" dirty="0"/>
              <a:t>cellular automata</a:t>
            </a:r>
            <a:r>
              <a:rPr lang="en-US" sz="1600" dirty="0"/>
              <a:t> or </a:t>
            </a:r>
            <a:r>
              <a:rPr lang="en-US" sz="1600" b="1" dirty="0"/>
              <a:t>FARSITE</a:t>
            </a:r>
            <a:r>
              <a:rPr lang="en-US" sz="1600" dirty="0"/>
              <a:t>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Considers </a:t>
            </a:r>
            <a:r>
              <a:rPr lang="en-US" sz="1600" b="1" dirty="0"/>
              <a:t>wind speed/direction</a:t>
            </a:r>
            <a:r>
              <a:rPr lang="en-US" sz="1600" dirty="0"/>
              <a:t>, </a:t>
            </a:r>
            <a:r>
              <a:rPr lang="en-US" sz="1600" b="1" dirty="0"/>
              <a:t>terrain</a:t>
            </a:r>
            <a:r>
              <a:rPr lang="en-US" sz="1600" dirty="0"/>
              <a:t>, </a:t>
            </a:r>
            <a:r>
              <a:rPr lang="en-US" sz="1600" b="1" dirty="0"/>
              <a:t>slope</a:t>
            </a:r>
            <a:r>
              <a:rPr lang="en-US" sz="1600" dirty="0"/>
              <a:t>, and </a:t>
            </a:r>
            <a:r>
              <a:rPr lang="en-US" sz="1600" b="1" dirty="0"/>
              <a:t>fuel type</a:t>
            </a:r>
            <a:r>
              <a:rPr lang="en-US" sz="1600" dirty="0"/>
              <a:t>.</a:t>
            </a:r>
          </a:p>
          <a:p>
            <a:r>
              <a:rPr lang="en-US" sz="1600" b="1" dirty="0"/>
              <a:t>3.Real-Time Visualization</a:t>
            </a:r>
            <a:endParaRPr lang="en-US" sz="16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Displays dynamic, step-by-step spread of fire.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Helps analyze and compare different fire scenarios.</a:t>
            </a:r>
          </a:p>
          <a:p>
            <a:r>
              <a:rPr lang="en-US" sz="1600" b="1" dirty="0"/>
              <a:t>4.Customizable Parameters</a:t>
            </a:r>
            <a:endParaRPr lang="en-US" sz="16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Supports adjustments for </a:t>
            </a:r>
            <a:r>
              <a:rPr lang="en-US" sz="1600" b="1" dirty="0"/>
              <a:t>moisture</a:t>
            </a:r>
            <a:r>
              <a:rPr lang="en-US" sz="1600" dirty="0"/>
              <a:t>, </a:t>
            </a:r>
            <a:r>
              <a:rPr lang="en-US" sz="1600" b="1" dirty="0"/>
              <a:t>tree density</a:t>
            </a:r>
            <a:r>
              <a:rPr lang="en-US" sz="1600" dirty="0"/>
              <a:t>, and </a:t>
            </a:r>
            <a:r>
              <a:rPr lang="en-US" sz="1600" b="1" dirty="0"/>
              <a:t>weather conditions</a:t>
            </a:r>
            <a:r>
              <a:rPr lang="en-US" sz="1600" dirty="0"/>
              <a:t>.</a:t>
            </a:r>
          </a:p>
          <a:p>
            <a:r>
              <a:rPr lang="en-US" sz="1600" b="1" dirty="0"/>
              <a:t>5.Awareness &amp; Planning Tool</a:t>
            </a:r>
            <a:endParaRPr lang="en-US" sz="16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Useful for </a:t>
            </a:r>
            <a:r>
              <a:rPr lang="en-US" sz="1600" b="1" dirty="0"/>
              <a:t>risk analysis</a:t>
            </a:r>
            <a:r>
              <a:rPr lang="en-US" sz="1600" dirty="0"/>
              <a:t>, </a:t>
            </a:r>
            <a:r>
              <a:rPr lang="en-US" sz="1600" b="1" dirty="0"/>
              <a:t>educational use</a:t>
            </a:r>
            <a:r>
              <a:rPr lang="en-US" sz="1600" dirty="0"/>
              <a:t>, and </a:t>
            </a:r>
            <a:r>
              <a:rPr lang="en-US" sz="1600" b="1" dirty="0"/>
              <a:t>disaster </a:t>
            </a:r>
            <a:r>
              <a:rPr lang="en-US" sz="1600" b="1" dirty="0" err="1"/>
              <a:t>preparednes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311700" y="863550"/>
            <a:ext cx="8595536" cy="392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9454CC-A5D7-FA7A-D560-15E867A62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386" y="1214614"/>
            <a:ext cx="6809014" cy="368395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364330" y="568757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95C5EF-BF1C-3C0F-E73E-D5D6DFF08C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9212" y="1161806"/>
            <a:ext cx="3781669" cy="37816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5970A4-26E4-0371-6D4E-065F3617EC32}"/>
              </a:ext>
            </a:extLst>
          </p:cNvPr>
          <p:cNvSpPr txBox="1"/>
          <p:nvPr/>
        </p:nvSpPr>
        <p:spPr>
          <a:xfrm>
            <a:off x="364330" y="1161806"/>
            <a:ext cx="4531755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300" b="1" dirty="0"/>
              <a:t>User Interface (UI):</a:t>
            </a:r>
            <a:r>
              <a:rPr lang="en-GB" sz="1300" dirty="0"/>
              <a:t> This is where users interact with the simulation, input parameters, and view the results.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300" b="1" dirty="0"/>
              <a:t>Input Parameters:</a:t>
            </a:r>
            <a:r>
              <a:rPr lang="en-GB" sz="1300" dirty="0"/>
              <a:t> These include configurable factors like wind speed, humidity levels, tree density of the fire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300" b="1" dirty="0"/>
              <a:t>Simulation Engine:</a:t>
            </a:r>
            <a:r>
              <a:rPr lang="en-GB" sz="1300" dirty="0"/>
              <a:t> This is the core logic. It comprises: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300" b="1" dirty="0"/>
              <a:t>  Grid Management:</a:t>
            </a:r>
            <a:r>
              <a:rPr lang="en-GB" sz="1300" dirty="0"/>
              <a:t> Handles the 2D grid structure,        storing the state of each cell (empty, tree, burning).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300" b="1" dirty="0"/>
              <a:t>  Rule Engine:</a:t>
            </a:r>
            <a:r>
              <a:rPr lang="en-GB" sz="1300" dirty="0"/>
              <a:t> Applies the predefined rules for how   fire spreads based on the input parameters.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300" b="1" dirty="0"/>
              <a:t>  State Update Logic:</a:t>
            </a:r>
            <a:r>
              <a:rPr lang="en-GB" sz="1300" dirty="0"/>
              <a:t> Updates the state of the cells in the grid for each time step of the simulation.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300" b="1" dirty="0"/>
              <a:t>Visualization Module:</a:t>
            </a:r>
            <a:r>
              <a:rPr lang="en-GB" sz="1300" dirty="0"/>
              <a:t> This component takes the updated grid data from the Simulation Engine and renders it visually on the User Interface, allowing users to see the fire spread in real-time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300" dirty="0"/>
          </a:p>
          <a:p>
            <a:endParaRPr lang="en-GB" sz="13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778</Words>
  <Application>Microsoft Office PowerPoint</Application>
  <PresentationFormat>On-screen Show (16:9)</PresentationFormat>
  <Paragraphs>81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Google Sans Medium</vt:lpstr>
      <vt:lpstr>Google Sans</vt:lpstr>
      <vt:lpstr>Wingdings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Ranjana Prashanth</dc:creator>
  <cp:lastModifiedBy>Shruti ..</cp:lastModifiedBy>
  <cp:revision>3</cp:revision>
  <dcterms:modified xsi:type="dcterms:W3CDTF">2025-07-07T16:32:37Z</dcterms:modified>
</cp:coreProperties>
</file>